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238" r:id="rId3"/>
    <p:sldId id="1239" r:id="rId4"/>
    <p:sldId id="1242" r:id="rId5"/>
    <p:sldId id="1244" r:id="rId6"/>
    <p:sldId id="1246" r:id="rId7"/>
    <p:sldId id="1247" r:id="rId8"/>
    <p:sldId id="1277" r:id="rId9"/>
    <p:sldId id="1248" r:id="rId10"/>
    <p:sldId id="1249" r:id="rId11"/>
    <p:sldId id="1278" r:id="rId12"/>
    <p:sldId id="1252" r:id="rId13"/>
    <p:sldId id="1251" r:id="rId14"/>
    <p:sldId id="1279" r:id="rId15"/>
    <p:sldId id="1250" r:id="rId16"/>
    <p:sldId id="1141" r:id="rId17"/>
    <p:sldId id="1254" r:id="rId18"/>
    <p:sldId id="1255" r:id="rId19"/>
    <p:sldId id="1280" r:id="rId20"/>
    <p:sldId id="1281" r:id="rId21"/>
    <p:sldId id="1282" r:id="rId22"/>
    <p:sldId id="1283" r:id="rId23"/>
    <p:sldId id="1284" r:id="rId24"/>
    <p:sldId id="1253" r:id="rId25"/>
    <p:sldId id="1263" r:id="rId26"/>
    <p:sldId id="1165"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原子结构和波粒二象性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氢原子光谱和玻尔的原子模型</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解释气体导电发光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通常情况下，处于基态的原子非常稳定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处于激发态的原子是不稳定的，会自发地向能量较低的能级跃迁，放出光子，最终回到基态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当气体放电管中的气体导电时，其中的原子受到高速运动的电子的撞击，有可能向上跃迁到激发态，之后自发跃迁到基态并发光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这就是气体导电时发光的机理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解释氢原子光谱的分立特征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原子从较高的能级向低能级跃迁时放出的光子的能量等于前后两个能级之差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由于原子的能级是分立的，所以放出的光子的能量也是分立的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因此，原子的发射光谱只有一些分立的亮线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解释原子的特征谱线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由于不同的原子具有不同的结构，能级各不相同，因此辐射（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）的光子频率也不相同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8977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66FFCFE-9E2D-D0E0-681A-DDB7D58D2F2E}"/>
              </a:ext>
            </a:extLst>
          </p:cNvPr>
          <p:cNvSpPr>
            <a:spLocks noGrp="1"/>
          </p:cNvSpPr>
          <p:nvPr>
            <p:ph idx="1"/>
          </p:nvPr>
        </p:nvSpPr>
        <p:spPr>
          <a:xfrm>
            <a:off x="360854" y="1414517"/>
            <a:ext cx="11485848" cy="4842031"/>
          </a:xfrm>
        </p:spPr>
        <p:txBody>
          <a:bodyPr/>
          <a:lstStyle/>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玻尔理论的成功之处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玻尔的原子理论第一次将量子观念引入原子领域，提出了定态和跃迁的概念，成功地解释了氢原子光谱的实验规律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玻尔理论的局限性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对稍微复杂一点的原子，玻尔理论就无法解释它的光谱现象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它的不足之处在于保留了经典粒子的观念，仍然把电子的运动看作经典力学描述下的轨道运动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当原子处于不同的状态时，电子在各处出现的概率是不一样的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如果用疏密不同的点子表示电子在各个位置出现的概率，画出图来就像云雾一样，人们形象地把它叫作电子云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6.eps" descr="id:2147492413;FounderCES">
            <a:extLst>
              <a:ext uri="{FF2B5EF4-FFF2-40B4-BE49-F238E27FC236}">
                <a16:creationId xmlns:a16="http://schemas.microsoft.com/office/drawing/2014/main" id="{A5F18DD4-E2BE-EACB-A935-0715CC21DD62}"/>
              </a:ext>
            </a:extLst>
          </p:cNvPr>
          <p:cNvPicPr>
            <a:picLocks noChangeAspect="1"/>
          </p:cNvPicPr>
          <p:nvPr/>
        </p:nvPicPr>
        <p:blipFill>
          <a:blip r:embed="rId2"/>
          <a:stretch>
            <a:fillRect/>
          </a:stretch>
        </p:blipFill>
        <p:spPr>
          <a:xfrm>
            <a:off x="360854" y="899097"/>
            <a:ext cx="1279956" cy="340376"/>
          </a:xfrm>
          <a:prstGeom prst="rect">
            <a:avLst/>
          </a:prstGeom>
        </p:spPr>
      </p:pic>
      <p:sp>
        <p:nvSpPr>
          <p:cNvPr id="4" name="矩形 3">
            <a:extLst>
              <a:ext uri="{FF2B5EF4-FFF2-40B4-BE49-F238E27FC236}">
                <a16:creationId xmlns:a16="http://schemas.microsoft.com/office/drawing/2014/main" id="{3C723169-67A4-83AF-E56D-4C832FCD0EEE}"/>
              </a:ext>
            </a:extLst>
          </p:cNvPr>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玻尔理论的局限性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5724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1684244"/>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氢原子光谱实验和实验现象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）在充有稀薄氢气的放电管两极间加上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3kV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的高压，使氢气放电，氢原子在电场的激发下发光，通过分光镜观察氢原子的光谱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实验装置如图所示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氢原子光谱的规律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a351.jpg" descr="id:2147492434;FounderCES">
            <a:extLst>
              <a:ext uri="{FF2B5EF4-FFF2-40B4-BE49-F238E27FC236}">
                <a16:creationId xmlns:a16="http://schemas.microsoft.com/office/drawing/2014/main" id="{7326FA73-321A-98C6-7426-68846EE2DBE7}"/>
              </a:ext>
            </a:extLst>
          </p:cNvPr>
          <p:cNvPicPr>
            <a:picLocks noChangeAspect="1"/>
          </p:cNvPicPr>
          <p:nvPr/>
        </p:nvPicPr>
        <p:blipFill>
          <a:blip r:embed="rId4"/>
          <a:stretch>
            <a:fillRect/>
          </a:stretch>
        </p:blipFill>
        <p:spPr>
          <a:xfrm>
            <a:off x="3833629" y="3929580"/>
            <a:ext cx="4523154" cy="2109956"/>
          </a:xfrm>
          <a:prstGeom prst="rect">
            <a:avLst/>
          </a:prstGeom>
        </p:spPr>
      </p:pic>
    </p:spTree>
    <p:extLst>
      <p:ext uri="{BB962C8B-B14F-4D97-AF65-F5344CB8AC3E}">
        <p14:creationId xmlns:p14="http://schemas.microsoft.com/office/powerpoint/2010/main" val="2722705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）在可见光区内，观察到波长分别约为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的四条谱线，分别用符号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52.jpg" descr="id:2147492441;FounderCES">
            <a:extLst>
              <a:ext uri="{FF2B5EF4-FFF2-40B4-BE49-F238E27FC236}">
                <a16:creationId xmlns:a16="http://schemas.microsoft.com/office/drawing/2014/main" id="{FC7E0801-92AF-AF4D-4823-47D42C59090B}"/>
              </a:ext>
            </a:extLst>
          </p:cNvPr>
          <p:cNvPicPr>
            <a:picLocks noChangeAspect="1"/>
          </p:cNvPicPr>
          <p:nvPr/>
        </p:nvPicPr>
        <p:blipFill>
          <a:blip r:embed="rId2"/>
          <a:stretch>
            <a:fillRect/>
          </a:stretch>
        </p:blipFill>
        <p:spPr>
          <a:xfrm>
            <a:off x="3062511" y="2060848"/>
            <a:ext cx="6065390" cy="1703003"/>
          </a:xfrm>
          <a:prstGeom prst="rect">
            <a:avLst/>
          </a:prstGeom>
        </p:spPr>
      </p:pic>
    </p:spTree>
    <p:extLst>
      <p:ext uri="{BB962C8B-B14F-4D97-AF65-F5344CB8AC3E}">
        <p14:creationId xmlns:p14="http://schemas.microsoft.com/office/powerpoint/2010/main" val="4080879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11843CF6-DA22-F108-5418-8D156775FE4F}"/>
                  </a:ext>
                </a:extLst>
              </p:cNvPr>
              <p:cNvSpPr>
                <a:spLocks noGrp="1"/>
              </p:cNvSpPr>
              <p:nvPr>
                <p:ph idx="1"/>
              </p:nvPr>
            </p:nvSpPr>
            <p:spPr>
              <a:xfrm>
                <a:off x="360854" y="746120"/>
                <a:ext cx="11485848" cy="472930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巴耳末公式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巴耳末对氢原子在可见光区的四条谱线进行研究得到了公式：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该公式称为巴耳末公式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公式中只能取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的整数，不能连续取值，即波长是分立的值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氢原子光谱可见光区的四条谱线对应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的取值分别为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的取值越小，波长越长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其他谱线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除了巴耳末系，氢原子光谱在红外和紫外光区的其他谱线，也都满足与巴耳末公式类似的关系式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11843CF6-DA22-F108-5418-8D156775FE4F}"/>
                  </a:ext>
                </a:extLst>
              </p:cNvPr>
              <p:cNvSpPr>
                <a:spLocks noGrp="1" noRot="1" noChangeAspect="1" noMove="1" noResize="1" noEditPoints="1" noAdjustHandles="1" noChangeArrowheads="1" noChangeShapeType="1" noTextEdit="1"/>
              </p:cNvSpPr>
              <p:nvPr>
                <p:ph idx="1"/>
              </p:nvPr>
            </p:nvSpPr>
            <p:spPr>
              <a:xfrm>
                <a:off x="360854" y="746120"/>
                <a:ext cx="11485848" cy="4729308"/>
              </a:xfrm>
              <a:blipFill>
                <a:blip r:embed="rId2"/>
                <a:stretch>
                  <a:fillRect l="-796" r="-849" b="-154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6188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由巴耳末公式计算得出的波长与氢原子光谱中的波长是一一对应的关系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巴耳末公式不仅可以分析氢原子光谱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也可以分析其他原子的发光光谱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由巴耳末公式得到的波长分布在红外光区、可见光区、紫外光区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氢原子光谱中有红外光区、可见光区和紫外光区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可见光区只有四条谱线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sp>
        <p:nvSpPr>
          <p:cNvPr id="4" name="内容占位符 1">
            <a:extLst>
              <a:ext uri="{FF2B5EF4-FFF2-40B4-BE49-F238E27FC236}">
                <a16:creationId xmlns:a16="http://schemas.microsoft.com/office/drawing/2014/main" id="{E1762C3A-5652-10EA-71F5-F9223EF76C45}"/>
              </a:ext>
            </a:extLst>
          </p:cNvPr>
          <p:cNvSpPr txBox="1">
            <a:spLocks/>
          </p:cNvSpPr>
          <p:nvPr/>
        </p:nvSpPr>
        <p:spPr bwMode="auto">
          <a:xfrm>
            <a:off x="360854" y="348242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巴耳末公式只能描述氢原子光谱中的一个谱线系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不能确定氢原子光谱中所有光的波长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巴耳末公式只能确定氢原子光谱的可见光区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不能确定其他原子光谱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氢原子光谱中有可见光区、红外光区和紫外光区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且在可见光区只有四条谱线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3DC5FA17-4D1C-B9AC-6AB0-C521B03CA9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680032"/>
            <a:ext cx="722448" cy="296719"/>
          </a:xfrm>
          <a:prstGeom prst="rect">
            <a:avLst/>
          </a:prstGeom>
        </p:spPr>
      </p:pic>
      <p:sp>
        <p:nvSpPr>
          <p:cNvPr id="6" name="文本框 5">
            <a:extLst>
              <a:ext uri="{FF2B5EF4-FFF2-40B4-BE49-F238E27FC236}">
                <a16:creationId xmlns:a16="http://schemas.microsoft.com/office/drawing/2014/main" id="{0D565E52-574A-2C4E-EE13-6AB55386BFF6}"/>
              </a:ext>
            </a:extLst>
          </p:cNvPr>
          <p:cNvSpPr txBox="1"/>
          <p:nvPr/>
        </p:nvSpPr>
        <p:spPr>
          <a:xfrm>
            <a:off x="360854" y="5657345"/>
            <a:ext cx="2134746"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55095F33-C061-C83B-7267-D6FD1E0E44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5825338"/>
            <a:ext cx="748347" cy="309661"/>
          </a:xfrm>
          <a:prstGeom prst="rect">
            <a:avLst/>
          </a:prstGeom>
        </p:spPr>
      </p:pic>
    </p:spTree>
    <p:extLst>
      <p:ext uri="{BB962C8B-B14F-4D97-AF65-F5344CB8AC3E}">
        <p14:creationId xmlns:p14="http://schemas.microsoft.com/office/powerpoint/2010/main" val="21911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7" cy="1684244"/>
          </a:xfrm>
          <a:solidFill>
            <a:srgbClr val="E3F2E7"/>
          </a:solidFill>
        </p:spPr>
        <p:txBody>
          <a:bodyPr/>
          <a:lstStyle/>
          <a:p>
            <a:pPr indent="1439863"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氢原子光谱除了巴耳末系外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还包括其他谱线系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所以用巴耳末公式描述氢原子光谱时有一定的局限性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巴耳末公式是根据氢原子光谱的四条可见光谱线总结出来的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0120;FounderCES">
            <a:extLst>
              <a:ext uri="{FF2B5EF4-FFF2-40B4-BE49-F238E27FC236}">
                <a16:creationId xmlns:a16="http://schemas.microsoft.com/office/drawing/2014/main" id="{E9AF5B21-9FE3-6AC2-4ACA-1243898BB3AC}"/>
              </a:ext>
            </a:extLst>
          </p:cNvPr>
          <p:cNvPicPr>
            <a:picLocks noChangeAspect="1"/>
          </p:cNvPicPr>
          <p:nvPr/>
        </p:nvPicPr>
        <p:blipFill>
          <a:blip r:embed="rId2"/>
          <a:stretch>
            <a:fillRect/>
          </a:stretch>
        </p:blipFill>
        <p:spPr>
          <a:xfrm>
            <a:off x="360854" y="2644475"/>
            <a:ext cx="1453870" cy="285837"/>
          </a:xfrm>
          <a:prstGeom prst="rect">
            <a:avLst/>
          </a:prstGeom>
        </p:spPr>
      </p:pic>
    </p:spTree>
    <p:extLst>
      <p:ext uri="{BB962C8B-B14F-4D97-AF65-F5344CB8AC3E}">
        <p14:creationId xmlns:p14="http://schemas.microsoft.com/office/powerpoint/2010/main" val="2523614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p:sp>
        <p:nvSpPr>
          <p:cNvPr id="6" name="内容占位符 1"/>
          <p:cNvSpPr>
            <a:spLocks noGrp="1"/>
          </p:cNvSpPr>
          <p:nvPr>
            <p:ph idx="1"/>
          </p:nvPr>
        </p:nvSpPr>
        <p:spPr>
          <a:xfrm>
            <a:off x="360854" y="1451691"/>
            <a:ext cx="11485848" cy="1130246"/>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氢原子能级结构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）能级结构图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氢原子能级结构和跃迁问题的理解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ca353.jpg" descr="id:2147492483;FounderCES">
            <a:extLst>
              <a:ext uri="{FF2B5EF4-FFF2-40B4-BE49-F238E27FC236}">
                <a16:creationId xmlns:a16="http://schemas.microsoft.com/office/drawing/2014/main" id="{19BCE203-5F0D-E7E6-BFAB-8ECC472D8512}"/>
              </a:ext>
            </a:extLst>
          </p:cNvPr>
          <p:cNvPicPr>
            <a:picLocks noChangeAspect="1"/>
          </p:cNvPicPr>
          <p:nvPr/>
        </p:nvPicPr>
        <p:blipFill>
          <a:blip r:embed="rId3"/>
          <a:stretch>
            <a:fillRect/>
          </a:stretch>
        </p:blipFill>
        <p:spPr>
          <a:xfrm>
            <a:off x="4367014" y="1451691"/>
            <a:ext cx="4306589" cy="4306589"/>
          </a:xfrm>
          <a:prstGeom prst="rect">
            <a:avLst/>
          </a:prstGeom>
        </p:spPr>
      </p:pic>
    </p:spTree>
    <p:extLst>
      <p:ext uri="{BB962C8B-B14F-4D97-AF65-F5344CB8AC3E}">
        <p14:creationId xmlns:p14="http://schemas.microsoft.com/office/powerpoint/2010/main" val="1559324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）对能级结构图中相关量意义的说明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E23AF3CD-1AED-31F0-87D8-D73E6B397469}"/>
              </a:ext>
            </a:extLst>
          </p:cNvPr>
          <p:cNvGraphicFramePr>
            <a:graphicFrameLocks noGrp="1"/>
          </p:cNvGraphicFramePr>
          <p:nvPr>
            <p:extLst>
              <p:ext uri="{D42A27DB-BD31-4B8C-83A1-F6EECF244321}">
                <p14:modId xmlns:p14="http://schemas.microsoft.com/office/powerpoint/2010/main" val="2374253334"/>
              </p:ext>
            </p:extLst>
          </p:nvPr>
        </p:nvGraphicFramePr>
        <p:xfrm>
          <a:off x="360854" y="1484784"/>
          <a:ext cx="11485848" cy="4682484"/>
        </p:xfrm>
        <a:graphic>
          <a:graphicData uri="http://schemas.openxmlformats.org/drawingml/2006/table">
            <a:tbl>
              <a:tblPr firstRow="1" firstCol="1" bandRow="1"/>
              <a:tblGrid>
                <a:gridCol w="4726240">
                  <a:extLst>
                    <a:ext uri="{9D8B030D-6E8A-4147-A177-3AD203B41FA5}">
                      <a16:colId xmlns:a16="http://schemas.microsoft.com/office/drawing/2014/main" val="3107076515"/>
                    </a:ext>
                  </a:extLst>
                </a:gridCol>
                <a:gridCol w="6759608">
                  <a:extLst>
                    <a:ext uri="{9D8B030D-6E8A-4147-A177-3AD203B41FA5}">
                      <a16:colId xmlns:a16="http://schemas.microsoft.com/office/drawing/2014/main" val="2732614316"/>
                    </a:ext>
                  </a:extLst>
                </a:gridCol>
              </a:tblGrid>
              <a:tr h="298574">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相关量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877650803"/>
                  </a:ext>
                </a:extLst>
              </a:tr>
              <a:tr h="640389">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能级图中的横线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表示氢原子可能的能量状态</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405633161"/>
                  </a:ext>
                </a:extLst>
              </a:tr>
              <a:tr h="212328">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横线左端的数字</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表示量子数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843126750"/>
                  </a:ext>
                </a:extLst>
              </a:tr>
              <a:tr h="49911">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横线右端的数字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表示氢原子的能量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10461434"/>
                  </a:ext>
                </a:extLst>
              </a:tr>
              <a:tr h="640389">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相邻横线间的距离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表示相邻能级的能量差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量子数越大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相邻能级的能量差越小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距离越近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865320959"/>
                  </a:ext>
                </a:extLst>
              </a:tr>
              <a:tr h="640389">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带箭头的竖线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表示原子由较高能级向较低能级跃迁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原子跃迁放出光子的频率满足</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540" marR="415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069526658"/>
                  </a:ext>
                </a:extLst>
              </a:tr>
            </a:tbl>
          </a:graphicData>
        </a:graphic>
      </p:graphicFrame>
    </p:spTree>
    <p:extLst>
      <p:ext uri="{BB962C8B-B14F-4D97-AF65-F5344CB8AC3E}">
        <p14:creationId xmlns:p14="http://schemas.microsoft.com/office/powerpoint/2010/main" val="2553336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27FCA9DC-C2DB-161C-3453-981E45A68EC9}"/>
                  </a:ext>
                </a:extLst>
              </p:cNvPr>
              <p:cNvSpPr>
                <a:spLocks noGrp="1"/>
              </p:cNvSpPr>
              <p:nvPr>
                <p:ph idx="1"/>
              </p:nvPr>
            </p:nvSpPr>
            <p:spPr>
              <a:xfrm>
                <a:off x="360854" y="746120"/>
                <a:ext cx="11485848" cy="3244606"/>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能级跃迁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）两类能级跃迁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自发跃迁：高能级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低能级，氢原子释放能量，放出光子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释放出的光子的频率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受激跃迁：低能级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高能级，氢原子吸收能量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27FCA9DC-C2DB-161C-3453-981E45A68EC9}"/>
                  </a:ext>
                </a:extLst>
              </p:cNvPr>
              <p:cNvSpPr>
                <a:spLocks noGrp="1" noRot="1" noChangeAspect="1" noMove="1" noResize="1" noEditPoints="1" noAdjustHandles="1" noChangeArrowheads="1" noChangeShapeType="1" noTextEdit="1"/>
              </p:cNvSpPr>
              <p:nvPr>
                <p:ph idx="1"/>
              </p:nvPr>
            </p:nvSpPr>
            <p:spPr>
              <a:xfrm>
                <a:off x="360854" y="746120"/>
                <a:ext cx="11485848" cy="3244606"/>
              </a:xfrm>
              <a:blipFill>
                <a:blip r:embed="rId2"/>
                <a:stretch>
                  <a:fillRect l="-796" r="-849" b="-337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5651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3346237"/>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用棱镜或光栅可以把物质发出的光按波长（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）展开，获得波长（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）和强度分布的记录，即光谱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有些光谱是一条条的亮线，叫作谱线，这样的光谱叫作线状谱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有的光谱看起来不是一条条分立的谱线，而是连在一起的光带，叫作连续谱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0485112-27A2-119E-8BC6-04747EBE5999}"/>
              </a:ext>
            </a:extLst>
          </p:cNvPr>
          <p:cNvSpPr>
            <a:spLocks noGrp="1"/>
          </p:cNvSpPr>
          <p:nvPr>
            <p:ph idx="1"/>
          </p:nvPr>
        </p:nvSpPr>
        <p:spPr>
          <a:xfrm>
            <a:off x="360854" y="746120"/>
            <a:ext cx="11485848" cy="5322163"/>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）使原子能级跃迁的两种粒子——光子与实物粒子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原子若是吸收光子的能量而被激发，其光子的能量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必须等于两能级间的能量差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，否则不能吸收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不存在激发到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能级时能量有余，而激发到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能级时能量不足，则激发到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当光子能量大于或等于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时，均可以被氢原子吸收，当氢原子吸收的光子能量大于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时，光子可使氢原子电离，氢原子电离后，电子具有一定的初动能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实物粒子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原子还可吸收外来实物粒子（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例如自由电子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）的能量而被激发，由于实物粒子的动能可部分地被原子吸收，所以只要入射实物粒子的能量大于两能级间的能量差值，就可使原子发生能级跃迁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1504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73D4E111-FCF3-0A25-5196-1D9452A75608}"/>
                  </a:ext>
                </a:extLst>
              </p:cNvPr>
              <p:cNvSpPr>
                <a:spLocks noGrp="1"/>
              </p:cNvSpPr>
              <p:nvPr>
                <p:ph idx="1"/>
              </p:nvPr>
            </p:nvSpPr>
            <p:spPr>
              <a:xfrm>
                <a:off x="360854" y="746120"/>
                <a:ext cx="11485848" cy="5164106"/>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）能级跃迁的种类数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处于激发态的原子是不稳定的，它会自发地向较低能级跃迁，经过一次或几次跃迁到达基态，所以一群氢原子处于量子数为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的激发态时，可能辐射出的光谱线条数为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r>
                          <m:rPr>
                            <m:nor/>
                          </m:rP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r>
                          <a:rPr lang="zh-CN"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，而一个氢原子处于量子数为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的激发态向低能级跃迁时，最多会出现</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条谱线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）原子跃迁时需要注意的几个问题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注意一群原子与一个原子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核外只有一个电子，这个电子在某个时刻只能处在某个可能的轨道上，在某段时间内，由某一轨道跃迁到另一个轨道时，可能的情况只有一种，但是如果容器中盛有大量的氢原子，这些原子的核外电子跃迁时就会有各种情况出现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73D4E111-FCF3-0A25-5196-1D9452A75608}"/>
                  </a:ext>
                </a:extLst>
              </p:cNvPr>
              <p:cNvSpPr>
                <a:spLocks noGrp="1" noRot="1" noChangeAspect="1" noMove="1" noResize="1" noEditPoints="1" noAdjustHandles="1" noChangeArrowheads="1" noChangeShapeType="1" noTextEdit="1"/>
              </p:cNvSpPr>
              <p:nvPr>
                <p:ph idx="1"/>
              </p:nvPr>
            </p:nvSpPr>
            <p:spPr>
              <a:xfrm>
                <a:off x="360854" y="746120"/>
                <a:ext cx="11485848" cy="5164106"/>
              </a:xfrm>
              <a:blipFill>
                <a:blip r:embed="rId2"/>
                <a:stretch>
                  <a:fillRect l="-796" t="-118" r="-849" b="-129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3251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D8DE730-701D-EA3A-3464-DFA4734D8720}"/>
              </a:ext>
            </a:extLst>
          </p:cNvPr>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注意间接跃迁与直接跃迁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原子从一种能量状态跃迁到另一种能量状态时，有时可能是直接跃迁，有时可能是间接跃迁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两种情况下辐射（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）光子的频率可能不同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注意跃迁与电离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只适用于原子吸收光子后在各定态之间跃迁的情况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对于原子吸收光子后被电离的情况，则不受此条件的限制，这是因为原子一旦电离，原子结构立即被破坏，因而不再遵守有关原子结构的理论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如基态氢原子的电离能为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，能量大于或等于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的光子都能被基态的氢原子吸收而发生电离，只不过入射光子的能量越大，氢原子电离后产生的自由电子的动能就越大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959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E7E087F1-6812-3999-B235-47EB4A29580C}"/>
                  </a:ext>
                </a:extLst>
              </p:cNvPr>
              <p:cNvSpPr>
                <a:spLocks noGrp="1"/>
              </p:cNvSpPr>
              <p:nvPr>
                <p:ph idx="1"/>
              </p:nvPr>
            </p:nvSpPr>
            <p:spPr>
              <a:xfrm>
                <a:off x="360854" y="746120"/>
                <a:ext cx="11485848" cy="4553106"/>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）氢原子跃迁前后电子的能量分析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根据玻尔理论的轨道量子化假设可知，氢原子的能级越高，则电子距离原子核越远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氢原子由高能级跃迁到低能级时电子能量变化如下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电子动能：电子绕氢原子核运动时，由库仑力提供向心力，即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，则电子动能随轨道半径减小而增大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电势能：通过库仑力做功判断电势能的增减，当轨道半径减小时，库仑力做正功，电势能减小；反之，当轨道半径增大时，电势能增大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E7E087F1-6812-3999-B235-47EB4A29580C}"/>
                  </a:ext>
                </a:extLst>
              </p:cNvPr>
              <p:cNvSpPr>
                <a:spLocks noGrp="1" noRot="1" noChangeAspect="1" noMove="1" noResize="1" noEditPoints="1" noAdjustHandles="1" noChangeArrowheads="1" noChangeShapeType="1" noTextEdit="1"/>
              </p:cNvSpPr>
              <p:nvPr>
                <p:ph idx="1"/>
              </p:nvPr>
            </p:nvSpPr>
            <p:spPr>
              <a:xfrm>
                <a:off x="360854" y="746120"/>
                <a:ext cx="11485848" cy="4553106"/>
              </a:xfrm>
              <a:blipFill>
                <a:blip r:embed="rId2"/>
                <a:stretch>
                  <a:fillRect l="-796" r="-849" b="-174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39316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32678"/>
              </a:xfrm>
            </p:spPr>
            <p:txBody>
              <a:bodyPr/>
              <a:lstStyle/>
              <a:p>
                <a:pPr indent="896938" hangingPunct="0">
                  <a:lnSpc>
                    <a:spcPct val="130000"/>
                  </a:lnSpc>
                  <a:tabLst>
                    <a:tab pos="5850890"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如图所示，能级间的跃迁产生不连续的谱线，从不同能级跃迁到某一特定能级就形成一个线系，比如巴耳末系就是氢原子从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能级跃迁到</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能级时辐射出的光谱，其波长</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的规律，</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1" baseline="-25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为常数</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能级时辐射出的</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光子</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在巴耳末系中波长最短</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该氢原子</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放出光子</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其核外电子的动能增大</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用能量为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0eV</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的光子去照射一群处于基态的</a:t>
                </a:r>
                <a:endPar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受照射后</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氢原子能跃迁到</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的能级</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用大量电子去撞击一群处于基态的氢原子</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使处于基态的氢原子跃迁到</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能级的电子的能量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32678"/>
              </a:xfrm>
              <a:blipFill>
                <a:blip r:embed="rId2"/>
                <a:stretch>
                  <a:fillRect l="-743" t="-114" r="-796" b="-1600"/>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360854" y="866835"/>
            <a:ext cx="940139" cy="314370"/>
          </a:xfrm>
          <a:prstGeom prst="rect">
            <a:avLst/>
          </a:prstGeom>
        </p:spPr>
      </p:pic>
      <p:pic>
        <p:nvPicPr>
          <p:cNvPr id="3" name="ca365.jpg" descr="id:2147492505;FounderCES">
            <a:extLst>
              <a:ext uri="{FF2B5EF4-FFF2-40B4-BE49-F238E27FC236}">
                <a16:creationId xmlns:a16="http://schemas.microsoft.com/office/drawing/2014/main" id="{5B0D9A15-19D7-F29E-74D2-0BBA6013050A}"/>
              </a:ext>
            </a:extLst>
          </p:cNvPr>
          <p:cNvPicPr>
            <a:picLocks noChangeAspect="1"/>
          </p:cNvPicPr>
          <p:nvPr/>
        </p:nvPicPr>
        <p:blipFill>
          <a:blip r:embed="rId4"/>
          <a:stretch>
            <a:fillRect/>
          </a:stretch>
        </p:blipFill>
        <p:spPr>
          <a:xfrm>
            <a:off x="7031310" y="2636912"/>
            <a:ext cx="4612659" cy="2301767"/>
          </a:xfrm>
          <a:prstGeom prst="rect">
            <a:avLst/>
          </a:prstGeom>
        </p:spPr>
      </p:pic>
    </p:spTree>
    <p:extLst>
      <p:ext uri="{BB962C8B-B14F-4D97-AF65-F5344CB8AC3E}">
        <p14:creationId xmlns:p14="http://schemas.microsoft.com/office/powerpoint/2010/main" val="1797246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4965655"/>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根据玻尔理论可知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氢原子从</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能级时辐射出的光子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在巴</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耳末系中能量</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则波长最长</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a:t>
                </a:r>
                <a:endPar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放出光子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其核外</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电子的轨道半径减小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故电子动能增大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由于入射光子的能量满足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故该光子能使基态氢原子电离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用大量电子去撞击一群处于基态的氢原子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使处于基态的氢原子跃迁到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能级的电子的能量需满足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4965655"/>
              </a:xfrm>
              <a:blipFill>
                <a:blip r:embed="rId2"/>
                <a:stretch>
                  <a:fillRect l="-796" r="-849" b="-1963"/>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711" y="1058963"/>
            <a:ext cx="722448" cy="296719"/>
          </a:xfrm>
          <a:prstGeom prst="rect">
            <a:avLst/>
          </a:prstGeom>
        </p:spPr>
      </p:pic>
      <p:sp>
        <p:nvSpPr>
          <p:cNvPr id="4" name="文本框 3">
            <a:extLst>
              <a:ext uri="{FF2B5EF4-FFF2-40B4-BE49-F238E27FC236}">
                <a16:creationId xmlns:a16="http://schemas.microsoft.com/office/drawing/2014/main" id="{EA6ACC20-BB3B-FD9F-DC95-F77A9A0D6210}"/>
              </a:ext>
            </a:extLst>
          </p:cNvPr>
          <p:cNvSpPr txBox="1"/>
          <p:nvPr/>
        </p:nvSpPr>
        <p:spPr>
          <a:xfrm>
            <a:off x="343711" y="5657345"/>
            <a:ext cx="2134746"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869109C0-6F0E-20E0-F258-8B0C45CB2A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3711" y="5825338"/>
            <a:ext cx="748347" cy="309661"/>
          </a:xfrm>
          <a:prstGeom prst="rect">
            <a:avLst/>
          </a:prstGeom>
        </p:spPr>
      </p:pic>
      <p:pic>
        <p:nvPicPr>
          <p:cNvPr id="6" name="ca365.jpg" descr="id:2147492505;FounderCES">
            <a:extLst>
              <a:ext uri="{FF2B5EF4-FFF2-40B4-BE49-F238E27FC236}">
                <a16:creationId xmlns:a16="http://schemas.microsoft.com/office/drawing/2014/main" id="{9E7752DB-415C-7B6C-92EB-2129310189B0}"/>
              </a:ext>
            </a:extLst>
          </p:cNvPr>
          <p:cNvPicPr>
            <a:picLocks noChangeAspect="1"/>
          </p:cNvPicPr>
          <p:nvPr/>
        </p:nvPicPr>
        <p:blipFill>
          <a:blip r:embed="rId5"/>
          <a:stretch>
            <a:fillRect/>
          </a:stretch>
        </p:blipFill>
        <p:spPr>
          <a:xfrm>
            <a:off x="7188845" y="954595"/>
            <a:ext cx="4612659" cy="2301767"/>
          </a:xfrm>
          <a:prstGeom prst="rect">
            <a:avLst/>
          </a:prstGeom>
        </p:spPr>
      </p:pic>
    </p:spTree>
    <p:extLst>
      <p:ext uri="{BB962C8B-B14F-4D97-AF65-F5344CB8AC3E}">
        <p14:creationId xmlns:p14="http://schemas.microsoft.com/office/powerpoint/2010/main" val="255510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FBC44-CC08-75D6-1A4F-2FFD1954054D}"/>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F781944-E42A-F48A-809E-4539FB3B6772}"/>
              </a:ext>
            </a:extLst>
          </p:cNvPr>
          <p:cNvSpPr>
            <a:spLocks noGrp="1"/>
          </p:cNvSpPr>
          <p:nvPr>
            <p:ph idx="1"/>
          </p:nvPr>
        </p:nvSpPr>
        <p:spPr>
          <a:xfrm>
            <a:off x="344967" y="806519"/>
            <a:ext cx="11484352" cy="3349956"/>
          </a:xfrm>
          <a:solidFill>
            <a:srgbClr val="E3F2E7"/>
          </a:solidFill>
        </p:spPr>
        <p:txBody>
          <a:bodyPr/>
          <a:lstStyle/>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92109"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9" name="图片 8">
            <a:extLst>
              <a:ext uri="{FF2B5EF4-FFF2-40B4-BE49-F238E27FC236}">
                <a16:creationId xmlns:a16="http://schemas.microsoft.com/office/drawing/2014/main" id="{6E6FF121-92D8-FDF9-A4E8-6FD2408C10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094" y="833185"/>
            <a:ext cx="1809538" cy="472815"/>
          </a:xfrm>
          <a:prstGeom prst="rect">
            <a:avLst/>
          </a:prstGeom>
        </p:spPr>
      </p:pic>
      <p:pic>
        <p:nvPicPr>
          <p:cNvPr id="2" name="CA366.eps" descr="id:2147492533;FounderCES">
            <a:extLst>
              <a:ext uri="{FF2B5EF4-FFF2-40B4-BE49-F238E27FC236}">
                <a16:creationId xmlns:a16="http://schemas.microsoft.com/office/drawing/2014/main" id="{0974FC88-C47F-B53C-8C6D-9A67F935D264}"/>
              </a:ext>
            </a:extLst>
          </p:cNvPr>
          <p:cNvPicPr>
            <a:picLocks noChangeAspect="1"/>
          </p:cNvPicPr>
          <p:nvPr/>
        </p:nvPicPr>
        <p:blipFill>
          <a:blip r:embed="rId3"/>
          <a:stretch>
            <a:fillRect/>
          </a:stretch>
        </p:blipFill>
        <p:spPr>
          <a:xfrm>
            <a:off x="3657372" y="1412776"/>
            <a:ext cx="4875668" cy="2547992"/>
          </a:xfrm>
          <a:prstGeom prst="rect">
            <a:avLst/>
          </a:prstGeom>
        </p:spPr>
      </p:pic>
    </p:spTree>
    <p:extLst>
      <p:ext uri="{BB962C8B-B14F-4D97-AF65-F5344CB8AC3E}">
        <p14:creationId xmlns:p14="http://schemas.microsoft.com/office/powerpoint/2010/main" val="2826666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原子的特征谱线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气体中中性原子的发光光谱都是线状谱，说明原子只发出几种特定频率的光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不同原子的亮线位置不同，说明不同原子的发光频率是不一样的，因此，这些亮线称为原子的特征谱线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光谱分析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利用原子的特征谱线来鉴别物质和确定物质的组成成分，这种方法称为光谱分析</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EB4546D8-2410-1812-BE8C-7D844B1AA18B}"/>
              </a:ext>
            </a:extLst>
          </p:cNvPr>
          <p:cNvSpPr txBox="1">
            <a:spLocks/>
          </p:cNvSpPr>
          <p:nvPr/>
        </p:nvSpPr>
        <p:spPr bwMode="auto">
          <a:xfrm>
            <a:off x="360854" y="4675018"/>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同一种原子可以发射和吸收同一种频率的谱线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0C486D4C-2810-AF92-FF58-6B03D39A4110}"/>
              </a:ext>
            </a:extLst>
          </p:cNvPr>
          <p:cNvPicPr>
            <a:picLocks noChangeAspect="1"/>
          </p:cNvPicPr>
          <p:nvPr/>
        </p:nvPicPr>
        <p:blipFill>
          <a:blip r:embed="rId2"/>
          <a:stretch>
            <a:fillRect/>
          </a:stretch>
        </p:blipFill>
        <p:spPr>
          <a:xfrm>
            <a:off x="360854" y="4835658"/>
            <a:ext cx="1722494" cy="339987"/>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1458659"/>
                <a:ext cx="11485848" cy="4175310"/>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氢原子的光谱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氢原子只能发出一系列特定波长的光，在可见光区域有四条谱线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巴耳末公式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叫作里德伯常量，实验测得的值为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只能取整数，该公式确定的这一组谱线称为巴耳末系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意义：巴耳末公式以简洁的形式反映了氢原子的线状光谱的特征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1458659"/>
                <a:ext cx="11485848" cy="4175310"/>
              </a:xfrm>
              <a:blipFill>
                <a:blip r:embed="rId3"/>
                <a:stretch>
                  <a:fillRect l="-796" r="-849" b="-1898"/>
                </a:stretch>
              </a:blipFill>
            </p:spPr>
            <p:txBody>
              <a:bodyPr/>
              <a:lstStyle/>
              <a:p>
                <a:r>
                  <a:rPr lang="zh-CN" altLang="en-US">
                    <a:noFill/>
                  </a:rPr>
                  <a:t> </a:t>
                </a:r>
              </a:p>
            </p:txBody>
          </p:sp>
        </mc:Fallback>
      </mc:AlternateContent>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氢原子光谱的实验规律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2238241"/>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卢瑟福的核式结构模型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卢瑟福的核式结构模型正确地指出了原子核的存在，很好地解释了</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经典理论的困难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经典的电磁理论既无法解释原子的稳定性，又无法解释原子光谱的分立特征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经典理论的困难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7742"/>
            <a:ext cx="1269856" cy="343085"/>
          </a:xfrm>
          <a:prstGeom prst="rect">
            <a:avLst/>
          </a:prstGeom>
        </p:spPr>
      </p:pic>
      <p:sp>
        <p:nvSpPr>
          <p:cNvPr id="5" name="内容占位符 1"/>
          <p:cNvSpPr>
            <a:spLocks noGrp="1"/>
          </p:cNvSpPr>
          <p:nvPr>
            <p:ph idx="1"/>
          </p:nvPr>
        </p:nvSpPr>
        <p:spPr>
          <a:xfrm>
            <a:off x="360854" y="1458659"/>
            <a:ext cx="11485848" cy="2238241"/>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轨道量子化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）原子中的电子在库仑引力的作用下，绕原子核做圆周运动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）电子绕核运动的轨道是量子化的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）电子在这些轨道上绕核的运动是稳定的，不会发生电磁辐射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玻尔原子理论的基本假设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738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当电子在不同轨道上运动时，原子处于不同的状态，</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具有不同的能量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根据玻尔理论，电子只能在特定轨道上</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运动，因此，原子的能量也只能取一系列特定的值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量子化的能量值叫作能级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原子中这些具有确定能量的稳</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定状态，称为定态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能量最低的状态叫作基态，其他的状</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态叫作激发态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氢原子的电子轨道示意图如图所示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80.jpg" descr="id:2147492392;FounderCES">
            <a:extLst>
              <a:ext uri="{FF2B5EF4-FFF2-40B4-BE49-F238E27FC236}">
                <a16:creationId xmlns:a16="http://schemas.microsoft.com/office/drawing/2014/main" id="{89A48A72-FFAF-68C5-C80E-FAF9193A6070}"/>
              </a:ext>
            </a:extLst>
          </p:cNvPr>
          <p:cNvPicPr>
            <a:picLocks noChangeAspect="1"/>
          </p:cNvPicPr>
          <p:nvPr/>
        </p:nvPicPr>
        <p:blipFill>
          <a:blip r:embed="rId2"/>
          <a:stretch>
            <a:fillRect/>
          </a:stretch>
        </p:blipFill>
        <p:spPr>
          <a:xfrm>
            <a:off x="8399462" y="1340768"/>
            <a:ext cx="3222907" cy="3767583"/>
          </a:xfrm>
          <a:prstGeom prst="rect">
            <a:avLst/>
          </a:prstGeom>
        </p:spPr>
      </p:pic>
    </p:spTree>
    <p:extLst>
      <p:ext uri="{BB962C8B-B14F-4D97-AF65-F5344CB8AC3E}">
        <p14:creationId xmlns:p14="http://schemas.microsoft.com/office/powerpoint/2010/main" val="275012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5691B8B-F2FD-F046-5743-1418D0F61922}"/>
              </a:ext>
            </a:extLst>
          </p:cNvPr>
          <p:cNvSpPr>
            <a:spLocks noGrp="1"/>
          </p:cNvSpPr>
          <p:nvPr>
            <p:ph idx="1"/>
          </p:nvPr>
        </p:nvSpPr>
        <p:spPr>
          <a:xfrm>
            <a:off x="360854" y="746120"/>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频率条件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当电子从能量较高的定态轨道（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其能量记为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）跃迁到能量较低的定态轨道（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其能量记为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）时，会放出能量为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的光子，该光子的能量为</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，该式称为频率条件，又称辐射条件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反之，当电子吸收光子时会从能量较低的定态轨道跃迁到能量较高的定态轨道，吸收的光子的能量同样由频率条件决定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0195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0947" cy="347540"/>
          </a:xfrm>
          <a:prstGeom prst="rect">
            <a:avLst/>
          </a:prstGeom>
        </p:spPr>
      </p:pic>
      <p:sp>
        <p:nvSpPr>
          <p:cNvPr id="4" name="内容占位符 1"/>
          <p:cNvSpPr>
            <a:spLocks noGrp="1"/>
          </p:cNvSpPr>
          <p:nvPr>
            <p:ph idx="1"/>
          </p:nvPr>
        </p:nvSpPr>
        <p:spPr>
          <a:xfrm>
            <a:off x="360854" y="1458659"/>
            <a:ext cx="11485848" cy="5008230"/>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解释巴耳末公式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氢原子能级结构如图所示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按照玻尔理论，氢原子从较高能级跃迁到</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较低能级时，辐射的光子的能量为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巴耳末公式中的正整数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，正好代</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表电子跃迁之前和跃迁之后所处的定态轨道的量</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，并且从理论上算出的里德伯常量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值和实验值符合得很好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同样，玻尔理论也能很好</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地解释甚至预言氢原子的其他谱线系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玻尔理论对氢光谱的解释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sd381.jpg" descr="id:2147492406;FounderCES">
            <a:extLst>
              <a:ext uri="{FF2B5EF4-FFF2-40B4-BE49-F238E27FC236}">
                <a16:creationId xmlns:a16="http://schemas.microsoft.com/office/drawing/2014/main" id="{049DEAE4-CCD1-7936-96AE-EBB83CA9BB2D}"/>
              </a:ext>
            </a:extLst>
          </p:cNvPr>
          <p:cNvPicPr>
            <a:picLocks noChangeAspect="1"/>
          </p:cNvPicPr>
          <p:nvPr/>
        </p:nvPicPr>
        <p:blipFill>
          <a:blip r:embed="rId3"/>
          <a:stretch>
            <a:fillRect/>
          </a:stretch>
        </p:blipFill>
        <p:spPr>
          <a:xfrm>
            <a:off x="7210297" y="1731850"/>
            <a:ext cx="4619262" cy="4461848"/>
          </a:xfrm>
          <a:prstGeom prst="rect">
            <a:avLst/>
          </a:prstGeom>
        </p:spPr>
      </p:pic>
    </p:spTree>
    <p:extLst>
      <p:ext uri="{BB962C8B-B14F-4D97-AF65-F5344CB8AC3E}">
        <p14:creationId xmlns:p14="http://schemas.microsoft.com/office/powerpoint/2010/main" val="212045747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614</TotalTime>
  <Words>2676</Words>
  <Application>Microsoft Office PowerPoint</Application>
  <PresentationFormat>自定义</PresentationFormat>
  <Paragraphs>135</Paragraphs>
  <Slides>26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仿宋</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622</cp:revision>
  <dcterms:created xsi:type="dcterms:W3CDTF">2020-11-06T05:24:00Z</dcterms:created>
  <dcterms:modified xsi:type="dcterms:W3CDTF">2025-11-03T10:24:16Z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